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F1C817A-2097-4928-88B4-06273C3110F2}">
  <a:tblStyle styleId="{1F1C817A-2097-4928-88B4-06273C3110F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5ce92b8ab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5ce92b8ab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2941b614618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2941b614618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5ca9722570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5ca972257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25ca9722570_0_1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25ca9722570_0_1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92c254522e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Google Shape;164;g292c254522e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292c254522e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292c254522e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2941b61461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2941b61461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2941b614618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2941b614618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5ca9722570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5ca9722570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g2941b61461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6" name="Google Shape;216;g2941b61461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25ca9722570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25ca9722570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5ca9722570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5ca9722570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941b614618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941b614618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292c254522e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292c254522e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2941b614618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2941b614618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25ce92b8ab6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25ce92b8ab6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25ca972257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25ca972257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5ca9722570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5ca9722570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25ca9722570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25ca9722570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2941b614618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3" name="Google Shape;123;g2941b614618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0.jpg"/><Relationship Id="rId4" Type="http://schemas.openxmlformats.org/officeDocument/2006/relationships/image" Target="../media/image21.png"/><Relationship Id="rId5" Type="http://schemas.openxmlformats.org/officeDocument/2006/relationships/image" Target="../media/image1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Relationship Id="rId4" Type="http://schemas.openxmlformats.org/officeDocument/2006/relationships/hyperlink" Target="http://bit.ly/3QxQ8hy" TargetMode="Externa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n.wikipedia.org/wiki/Okapi_BM25" TargetMode="External"/><Relationship Id="rId4" Type="http://schemas.openxmlformats.org/officeDocument/2006/relationships/image" Target="../media/image2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9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5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hyperlink" Target="https://github.com/leonardltk/RAGcipe/blob/main/1_Self_querying_retriever.ipynb" TargetMode="External"/><Relationship Id="rId4" Type="http://schemas.openxmlformats.org/officeDocument/2006/relationships/hyperlink" Target="https://python.langchain.com/docs/modules/data_connection/retrievers/self_query/" TargetMode="External"/><Relationship Id="rId5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plg.uwaterloo.ca/~gvcormac/cormacksigir09-rrf.pdf" TargetMode="External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kitchen table top. ingredients in the background. mini small tablet to browse recipe. focus more on the kitchen and less on the table" id="54" name="Google Shape;54;p13"/>
          <p:cNvPicPr preferRelativeResize="0"/>
          <p:nvPr/>
        </p:nvPicPr>
        <p:blipFill>
          <a:blip r:embed="rId3">
            <a:alphaModFix amt="23000"/>
          </a:blip>
          <a:stretch>
            <a:fillRect/>
          </a:stretch>
        </p:blipFill>
        <p:spPr>
          <a:xfrm>
            <a:off x="-442875" y="-76200"/>
            <a:ext cx="11797050" cy="1179705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RAG-cipe</a:t>
            </a:r>
            <a:endParaRPr/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1004700" y="2834125"/>
            <a:ext cx="7134600" cy="14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Mood          -&gt; Recipes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Ingredients -&gt; Recipes 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AutoNum type="arabicPeriod"/>
            </a:pPr>
            <a:r>
              <a:rPr lang="en" sz="2400"/>
              <a:t>OCR           -&gt; Recipe</a:t>
            </a:r>
            <a:endParaRPr sz="2400"/>
          </a:p>
        </p:txBody>
      </p:sp>
      <p:sp>
        <p:nvSpPr>
          <p:cNvPr id="57" name="Google Shape;57;p13"/>
          <p:cNvSpPr txBox="1"/>
          <p:nvPr/>
        </p:nvSpPr>
        <p:spPr>
          <a:xfrm>
            <a:off x="4954375" y="3489475"/>
            <a:ext cx="3665700" cy="58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*Constrained to my </a:t>
            </a:r>
            <a:endParaRPr sz="13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2"/>
                </a:solidFill>
              </a:rPr>
              <a:t>database of recipes</a:t>
            </a:r>
            <a:endParaRPr sz="13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2"/>
          <p:cNvPicPr preferRelativeResize="0"/>
          <p:nvPr/>
        </p:nvPicPr>
        <p:blipFill>
          <a:blip r:embed="rId3">
            <a:alphaModFix amt="37000"/>
          </a:blip>
          <a:stretch>
            <a:fillRect/>
          </a:stretch>
        </p:blipFill>
        <p:spPr>
          <a:xfrm>
            <a:off x="0" y="0"/>
            <a:ext cx="9267425" cy="6176775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2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OCR -&gt; Recipe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</a:t>
            </a:r>
            <a:r>
              <a:rPr lang="en"/>
              <a:t>) </a:t>
            </a:r>
            <a:r>
              <a:rPr lang="en"/>
              <a:t>OCR -&gt; LLM -&gt; Recipe</a:t>
            </a:r>
            <a:endParaRPr/>
          </a:p>
        </p:txBody>
      </p:sp>
      <p:sp>
        <p:nvSpPr>
          <p:cNvPr id="140" name="Google Shape;140;p23"/>
          <p:cNvSpPr txBox="1"/>
          <p:nvPr/>
        </p:nvSpPr>
        <p:spPr>
          <a:xfrm>
            <a:off x="311700" y="1159925"/>
            <a:ext cx="4472400" cy="283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 Statement: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Handwritten recipes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Passed down from generation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Legacy workflow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Draining to type manually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Optimize using OCR + LLM</a:t>
            </a:r>
            <a:endParaRPr sz="1800">
              <a:solidFill>
                <a:schemeClr val="dk2"/>
              </a:solidFill>
            </a:endParaRPr>
          </a:p>
        </p:txBody>
      </p:sp>
      <p:pic>
        <p:nvPicPr>
          <p:cNvPr id="141" name="Google Shape;141;p23"/>
          <p:cNvPicPr preferRelativeResize="0"/>
          <p:nvPr/>
        </p:nvPicPr>
        <p:blipFill rotWithShape="1">
          <a:blip r:embed="rId3">
            <a:alphaModFix/>
          </a:blip>
          <a:srcRect b="11574" l="0" r="0" t="9901"/>
          <a:stretch/>
        </p:blipFill>
        <p:spPr>
          <a:xfrm>
            <a:off x="4783975" y="621825"/>
            <a:ext cx="4124325" cy="431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4"/>
          <p:cNvSpPr txBox="1"/>
          <p:nvPr>
            <p:ph type="title"/>
          </p:nvPr>
        </p:nvSpPr>
        <p:spPr>
          <a:xfrm>
            <a:off x="311700" y="445025"/>
            <a:ext cx="551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3) </a:t>
            </a:r>
            <a:r>
              <a:rPr lang="en"/>
              <a:t>OCR -&gt; LLM -&gt; Recipe</a:t>
            </a:r>
            <a:endParaRPr/>
          </a:p>
        </p:txBody>
      </p:sp>
      <p:sp>
        <p:nvSpPr>
          <p:cNvPr id="147" name="Google Shape;147;p24"/>
          <p:cNvSpPr/>
          <p:nvPr/>
        </p:nvSpPr>
        <p:spPr>
          <a:xfrm>
            <a:off x="3373560" y="1362075"/>
            <a:ext cx="1935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OCR + </a:t>
            </a:r>
            <a:r>
              <a:rPr lang="en">
                <a:solidFill>
                  <a:schemeClr val="dk1"/>
                </a:solidFill>
              </a:rPr>
              <a:t>Postprocess</a:t>
            </a:r>
            <a:endParaRPr/>
          </a:p>
        </p:txBody>
      </p:sp>
      <p:pic>
        <p:nvPicPr>
          <p:cNvPr id="148" name="Google Shape;148;p24"/>
          <p:cNvPicPr preferRelativeResize="0"/>
          <p:nvPr/>
        </p:nvPicPr>
        <p:blipFill rotWithShape="1">
          <a:blip r:embed="rId3">
            <a:alphaModFix/>
          </a:blip>
          <a:srcRect b="50382" l="0" r="0" t="0"/>
          <a:stretch/>
        </p:blipFill>
        <p:spPr>
          <a:xfrm>
            <a:off x="93525" y="2343500"/>
            <a:ext cx="2607199" cy="1724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4">
            <a:alphaModFix/>
          </a:blip>
          <a:srcRect b="50382" l="53647" r="0" t="0"/>
          <a:stretch/>
        </p:blipFill>
        <p:spPr>
          <a:xfrm>
            <a:off x="3132288" y="2343500"/>
            <a:ext cx="2417526" cy="17248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150" name="Google Shape;150;p24"/>
          <p:cNvSpPr/>
          <p:nvPr/>
        </p:nvSpPr>
        <p:spPr>
          <a:xfrm>
            <a:off x="6934725" y="1362075"/>
            <a:ext cx="10719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LLM</a:t>
            </a:r>
            <a:endParaRPr/>
          </a:p>
        </p:txBody>
      </p:sp>
      <p:pic>
        <p:nvPicPr>
          <p:cNvPr id="151" name="Google Shape;151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80251" y="2020500"/>
            <a:ext cx="3180844" cy="257055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4"/>
          <p:cNvSpPr/>
          <p:nvPr/>
        </p:nvSpPr>
        <p:spPr>
          <a:xfrm>
            <a:off x="429635" y="1362075"/>
            <a:ext cx="1935000" cy="572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Input Image</a:t>
            </a:r>
            <a:endParaRPr/>
          </a:p>
        </p:txBody>
      </p:sp>
      <p:cxnSp>
        <p:nvCxnSpPr>
          <p:cNvPr id="153" name="Google Shape;153;p24"/>
          <p:cNvCxnSpPr>
            <a:stCxn id="152" idx="3"/>
            <a:endCxn id="147" idx="1"/>
          </p:cNvCxnSpPr>
          <p:nvPr/>
        </p:nvCxnSpPr>
        <p:spPr>
          <a:xfrm>
            <a:off x="2364635" y="1648425"/>
            <a:ext cx="1008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24"/>
          <p:cNvCxnSpPr>
            <a:stCxn id="147" idx="3"/>
            <a:endCxn id="150" idx="1"/>
          </p:cNvCxnSpPr>
          <p:nvPr/>
        </p:nvCxnSpPr>
        <p:spPr>
          <a:xfrm>
            <a:off x="5308560" y="1648425"/>
            <a:ext cx="1626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Query LLM</a:t>
            </a:r>
            <a:endParaRPr/>
          </a:p>
        </p:txBody>
      </p:sp>
      <p:sp>
        <p:nvSpPr>
          <p:cNvPr id="160" name="Google Shape;160;p25"/>
          <p:cNvSpPr txBox="1"/>
          <p:nvPr/>
        </p:nvSpPr>
        <p:spPr>
          <a:xfrm>
            <a:off x="4655875" y="1977800"/>
            <a:ext cx="3630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Can ChatGPT “decode” this recipe ?</a:t>
            </a:r>
            <a:endParaRPr/>
          </a:p>
        </p:txBody>
      </p:sp>
      <p:pic>
        <p:nvPicPr>
          <p:cNvPr id="161" name="Google Shape;161;p25"/>
          <p:cNvPicPr preferRelativeResize="0"/>
          <p:nvPr/>
        </p:nvPicPr>
        <p:blipFill rotWithShape="1">
          <a:blip r:embed="rId3">
            <a:alphaModFix/>
          </a:blip>
          <a:srcRect b="4842" l="9313" r="0" t="10648"/>
          <a:stretch/>
        </p:blipFill>
        <p:spPr>
          <a:xfrm>
            <a:off x="389425" y="1074850"/>
            <a:ext cx="2667000" cy="3731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Zero-Shot</a:t>
            </a:r>
            <a:endParaRPr/>
          </a:p>
        </p:txBody>
      </p:sp>
      <p:pic>
        <p:nvPicPr>
          <p:cNvPr id="167" name="Google Shape;167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3775" y="0"/>
            <a:ext cx="602197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Few</a:t>
            </a:r>
            <a:r>
              <a:rPr lang="en"/>
              <a:t>-Shot</a:t>
            </a:r>
            <a:endParaRPr/>
          </a:p>
        </p:txBody>
      </p:sp>
      <p:pic>
        <p:nvPicPr>
          <p:cNvPr id="173" name="Google Shape;173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94600" y="0"/>
            <a:ext cx="46302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>
            <p:ph type="title"/>
          </p:nvPr>
        </p:nvSpPr>
        <p:spPr>
          <a:xfrm>
            <a:off x="311700" y="218000"/>
            <a:ext cx="23079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</a:t>
            </a:r>
            <a:endParaRPr/>
          </a:p>
        </p:txBody>
      </p:sp>
      <p:sp>
        <p:nvSpPr>
          <p:cNvPr id="179" name="Google Shape;179;p28"/>
          <p:cNvSpPr txBox="1"/>
          <p:nvPr>
            <p:ph idx="4294967295" type="subTitle"/>
          </p:nvPr>
        </p:nvSpPr>
        <p:spPr>
          <a:xfrm>
            <a:off x="156975" y="1327775"/>
            <a:ext cx="4103100" cy="377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746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Mood -&gt; Recipes</a:t>
            </a:r>
            <a:endParaRPr sz="2300"/>
          </a:p>
          <a:p>
            <a:pPr indent="-3746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Self Querying RAG</a:t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Ingredients -&gt; Recipes</a:t>
            </a:r>
            <a:endParaRPr sz="2300"/>
          </a:p>
          <a:p>
            <a:pPr indent="-3746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Ensemble RAG </a:t>
            </a:r>
            <a:endParaRPr sz="23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-37465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2300"/>
              <a:buAutoNum type="arabicPeriod"/>
            </a:pPr>
            <a:r>
              <a:rPr lang="en" sz="2300"/>
              <a:t>OCR -&gt; Recipe</a:t>
            </a:r>
            <a:endParaRPr sz="2300"/>
          </a:p>
          <a:p>
            <a:pPr indent="-374650" lvl="0" marL="9144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2300"/>
              <a:buChar char="-"/>
            </a:pPr>
            <a:r>
              <a:rPr lang="en" sz="2300"/>
              <a:t>Few shot</a:t>
            </a:r>
            <a:endParaRPr sz="2300"/>
          </a:p>
        </p:txBody>
      </p:sp>
      <p:pic>
        <p:nvPicPr>
          <p:cNvPr id="180" name="Google Shape;18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0077" y="503375"/>
            <a:ext cx="4492221" cy="140162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8"/>
          <p:cNvGrpSpPr/>
          <p:nvPr/>
        </p:nvGrpSpPr>
        <p:grpSpPr>
          <a:xfrm>
            <a:off x="3993750" y="2171688"/>
            <a:ext cx="4787263" cy="1700738"/>
            <a:chOff x="9333400" y="1245813"/>
            <a:chExt cx="4787263" cy="1700738"/>
          </a:xfrm>
        </p:grpSpPr>
        <p:sp>
          <p:nvSpPr>
            <p:cNvPr id="182" name="Google Shape;182;p28"/>
            <p:cNvSpPr/>
            <p:nvPr/>
          </p:nvSpPr>
          <p:spPr>
            <a:xfrm>
              <a:off x="9466763" y="1729450"/>
              <a:ext cx="4653900" cy="1217100"/>
            </a:xfrm>
            <a:prstGeom prst="rect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83" name="Google Shape;183;p28"/>
            <p:cNvSpPr/>
            <p:nvPr/>
          </p:nvSpPr>
          <p:spPr>
            <a:xfrm>
              <a:off x="10840450" y="2526375"/>
              <a:ext cx="1935000" cy="24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Reranking</a:t>
              </a:r>
              <a:endParaRPr/>
            </a:p>
          </p:txBody>
        </p:sp>
        <p:sp>
          <p:nvSpPr>
            <p:cNvPr id="184" name="Google Shape;184;p28"/>
            <p:cNvSpPr/>
            <p:nvPr/>
          </p:nvSpPr>
          <p:spPr>
            <a:xfrm>
              <a:off x="10840450" y="1245813"/>
              <a:ext cx="1935000" cy="24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Ingredient List</a:t>
              </a:r>
              <a:endParaRPr/>
            </a:p>
          </p:txBody>
        </p:sp>
        <p:sp>
          <p:nvSpPr>
            <p:cNvPr id="185" name="Google Shape;185;p28"/>
            <p:cNvSpPr/>
            <p:nvPr/>
          </p:nvSpPr>
          <p:spPr>
            <a:xfrm>
              <a:off x="9648825" y="1994800"/>
              <a:ext cx="1935000" cy="24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BM25 retrieval</a:t>
              </a:r>
              <a:endParaRPr/>
            </a:p>
          </p:txBody>
        </p:sp>
        <p:sp>
          <p:nvSpPr>
            <p:cNvPr id="186" name="Google Shape;186;p28"/>
            <p:cNvSpPr/>
            <p:nvPr/>
          </p:nvSpPr>
          <p:spPr>
            <a:xfrm>
              <a:off x="11974125" y="2060713"/>
              <a:ext cx="1935000" cy="2406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Semantic Search</a:t>
              </a:r>
              <a:endParaRPr/>
            </a:p>
          </p:txBody>
        </p:sp>
        <p:cxnSp>
          <p:nvCxnSpPr>
            <p:cNvPr id="187" name="Google Shape;187;p28"/>
            <p:cNvCxnSpPr>
              <a:stCxn id="188" idx="2"/>
              <a:endCxn id="185" idx="0"/>
            </p:cNvCxnSpPr>
            <p:nvPr/>
          </p:nvCxnSpPr>
          <p:spPr>
            <a:xfrm flipH="1">
              <a:off x="10616325" y="1492600"/>
              <a:ext cx="1191600" cy="502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9" name="Google Shape;189;p28"/>
            <p:cNvCxnSpPr>
              <a:stCxn id="188" idx="2"/>
              <a:endCxn id="186" idx="0"/>
            </p:cNvCxnSpPr>
            <p:nvPr/>
          </p:nvCxnSpPr>
          <p:spPr>
            <a:xfrm>
              <a:off x="11807925" y="1492513"/>
              <a:ext cx="1133700" cy="5682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8"/>
            <p:cNvCxnSpPr>
              <a:stCxn id="185" idx="2"/>
              <a:endCxn id="183" idx="0"/>
            </p:cNvCxnSpPr>
            <p:nvPr/>
          </p:nvCxnSpPr>
          <p:spPr>
            <a:xfrm>
              <a:off x="10616325" y="2235400"/>
              <a:ext cx="1191600" cy="291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1" name="Google Shape;191;p28"/>
            <p:cNvCxnSpPr>
              <a:stCxn id="186" idx="2"/>
              <a:endCxn id="183" idx="0"/>
            </p:cNvCxnSpPr>
            <p:nvPr/>
          </p:nvCxnSpPr>
          <p:spPr>
            <a:xfrm flipH="1">
              <a:off x="11807925" y="2301313"/>
              <a:ext cx="1133700" cy="2250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2" name="Google Shape;192;p28"/>
            <p:cNvSpPr txBox="1"/>
            <p:nvPr/>
          </p:nvSpPr>
          <p:spPr>
            <a:xfrm>
              <a:off x="9333400" y="1435475"/>
              <a:ext cx="44418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Ensemble</a:t>
              </a:r>
              <a:endParaRPr/>
            </a:p>
          </p:txBody>
        </p:sp>
      </p:grpSp>
      <p:grpSp>
        <p:nvGrpSpPr>
          <p:cNvPr id="193" name="Google Shape;193;p28"/>
          <p:cNvGrpSpPr/>
          <p:nvPr/>
        </p:nvGrpSpPr>
        <p:grpSpPr>
          <a:xfrm>
            <a:off x="3783178" y="4301050"/>
            <a:ext cx="5208422" cy="572700"/>
            <a:chOff x="4207903" y="4158175"/>
            <a:chExt cx="5208422" cy="572700"/>
          </a:xfrm>
        </p:grpSpPr>
        <p:sp>
          <p:nvSpPr>
            <p:cNvPr id="194" name="Google Shape;194;p28"/>
            <p:cNvSpPr/>
            <p:nvPr/>
          </p:nvSpPr>
          <p:spPr>
            <a:xfrm>
              <a:off x="6059610" y="4158175"/>
              <a:ext cx="1935000" cy="57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OCR + </a:t>
              </a:r>
              <a:r>
                <a:rPr lang="en">
                  <a:solidFill>
                    <a:schemeClr val="dk1"/>
                  </a:solidFill>
                </a:rPr>
                <a:t>Postprocess</a:t>
              </a:r>
              <a:endParaRPr/>
            </a:p>
          </p:txBody>
        </p:sp>
        <p:sp>
          <p:nvSpPr>
            <p:cNvPr id="195" name="Google Shape;195;p28"/>
            <p:cNvSpPr/>
            <p:nvPr/>
          </p:nvSpPr>
          <p:spPr>
            <a:xfrm>
              <a:off x="8344425" y="4158175"/>
              <a:ext cx="1071900" cy="57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LLM</a:t>
              </a:r>
              <a:endParaRPr/>
            </a:p>
          </p:txBody>
        </p:sp>
        <p:sp>
          <p:nvSpPr>
            <p:cNvPr id="196" name="Google Shape;196;p28"/>
            <p:cNvSpPr/>
            <p:nvPr/>
          </p:nvSpPr>
          <p:spPr>
            <a:xfrm>
              <a:off x="4207903" y="4158175"/>
              <a:ext cx="1443000" cy="572700"/>
            </a:xfrm>
            <a:prstGeom prst="rect">
              <a:avLst/>
            </a:prstGeom>
            <a:solidFill>
              <a:schemeClr val="lt2"/>
            </a:solidFill>
            <a:ln cap="flat" cmpd="sng" w="9525">
              <a:solidFill>
                <a:schemeClr val="dk2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/>
                <a:t>Input Image</a:t>
              </a:r>
              <a:endParaRPr/>
            </a:p>
          </p:txBody>
        </p:sp>
      </p:grpSp>
      <p:cxnSp>
        <p:nvCxnSpPr>
          <p:cNvPr id="197" name="Google Shape;197;p28"/>
          <p:cNvCxnSpPr>
            <a:stCxn id="196" idx="3"/>
            <a:endCxn id="194" idx="1"/>
          </p:cNvCxnSpPr>
          <p:nvPr/>
        </p:nvCxnSpPr>
        <p:spPr>
          <a:xfrm>
            <a:off x="5226178" y="4587400"/>
            <a:ext cx="408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8"/>
          <p:cNvCxnSpPr>
            <a:stCxn id="194" idx="3"/>
            <a:endCxn id="195" idx="1"/>
          </p:cNvCxnSpPr>
          <p:nvPr/>
        </p:nvCxnSpPr>
        <p:spPr>
          <a:xfrm>
            <a:off x="7569885" y="4587400"/>
            <a:ext cx="3498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9"/>
          <p:cNvSpPr txBox="1"/>
          <p:nvPr>
            <p:ph type="title"/>
          </p:nvPr>
        </p:nvSpPr>
        <p:spPr>
          <a:xfrm>
            <a:off x="311700" y="21800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End</a:t>
            </a:r>
            <a:endParaRPr/>
          </a:p>
        </p:txBody>
      </p:sp>
      <p:pic>
        <p:nvPicPr>
          <p:cNvPr id="204" name="Google Shape;20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2313" y="1989100"/>
            <a:ext cx="2619375" cy="2571750"/>
          </a:xfrm>
          <a:prstGeom prst="rect">
            <a:avLst/>
          </a:prstGeom>
          <a:noFill/>
          <a:ln>
            <a:noFill/>
          </a:ln>
        </p:spPr>
      </p:pic>
      <p:sp>
        <p:nvSpPr>
          <p:cNvPr id="205" name="Google Shape;205;p29"/>
          <p:cNvSpPr txBox="1"/>
          <p:nvPr/>
        </p:nvSpPr>
        <p:spPr>
          <a:xfrm>
            <a:off x="2334450" y="1168688"/>
            <a:ext cx="44751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000"/>
              </a:spcBef>
              <a:spcAft>
                <a:spcPts val="600"/>
              </a:spcAft>
              <a:buNone/>
            </a:pPr>
            <a:r>
              <a:rPr lang="en" sz="35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http://bit.ly/3QxQ8hy</a:t>
            </a:r>
            <a:r>
              <a:rPr lang="en" sz="3500"/>
              <a:t> </a:t>
            </a:r>
            <a:endParaRPr sz="35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sp>
        <p:nvSpPr>
          <p:cNvPr id="211" name="Google Shape;211;p30"/>
          <p:cNvSpPr txBox="1"/>
          <p:nvPr/>
        </p:nvSpPr>
        <p:spPr>
          <a:xfrm>
            <a:off x="311700" y="4644375"/>
            <a:ext cx="3716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https://en.wikipedia.org/wiki/Okapi_BM25</a:t>
            </a:r>
            <a:r>
              <a:rPr lang="en"/>
              <a:t> </a:t>
            </a:r>
            <a:endParaRPr/>
          </a:p>
        </p:txBody>
      </p:sp>
      <p:pic>
        <p:nvPicPr>
          <p:cNvPr id="212" name="Google Shape;212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57375" y="401250"/>
            <a:ext cx="5429250" cy="876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13" name="Google Shape;213;p30"/>
          <p:cNvGraphicFramePr/>
          <p:nvPr/>
        </p:nvGraphicFramePr>
        <p:xfrm>
          <a:off x="842700" y="1559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{1F1C817A-2097-4928-88B4-06273C3110F2}</a:tableStyleId>
              </a:tblPr>
              <a:tblGrid>
                <a:gridCol w="1472925"/>
                <a:gridCol w="5985675"/>
              </a:tblGrid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q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word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D, |D|, avgdl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Document,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Document length, age document length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f(q,D)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Frequency </a:t>
                      </a:r>
                      <a:r>
                        <a:rPr lang="en"/>
                        <a:t>of word q in document D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IDF(q)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Inverse Document Frequency of word q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Salt: common &amp; unimportant, weigh it less</a:t>
                      </a:r>
                      <a:endParaRPr/>
                    </a:p>
                    <a:p>
                      <a:pPr indent="-31750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en"/>
                        <a:t>Prawn: weigh important ingredient more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k ∈ [1.2, 2.0]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Higher: Weighs </a:t>
                      </a:r>
                      <a:r>
                        <a:rPr lang="en">
                          <a:solidFill>
                            <a:schemeClr val="dk1"/>
                          </a:solidFill>
                        </a:rPr>
                        <a:t>f(q,D) </a:t>
                      </a:r>
                      <a:r>
                        <a:rPr lang="en"/>
                        <a:t>more</a:t>
                      </a:r>
                      <a:r>
                        <a:rPr lang="en"/>
                        <a:t> relatively</a:t>
                      </a:r>
                      <a:endParaRPr/>
                    </a:p>
                  </a:txBody>
                  <a:tcPr marT="91425" marB="91425" marR="91425" marL="91425"/>
                </a:tc>
              </a:tr>
              <a:tr h="381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b</a:t>
                      </a:r>
                      <a:r>
                        <a:rPr lang="en"/>
                        <a:t> ≈ 0.75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Higher: Weighs normalization of document </a:t>
                      </a:r>
                      <a:r>
                        <a:rPr lang="en"/>
                        <a:t>length more</a:t>
                      </a:r>
                      <a:endParaRPr/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</a:t>
            </a:r>
            <a:endParaRPr/>
          </a:p>
        </p:txBody>
      </p:sp>
      <p:graphicFrame>
        <p:nvGraphicFramePr>
          <p:cNvPr id="219" name="Google Shape;219;p31"/>
          <p:cNvGraphicFramePr/>
          <p:nvPr/>
        </p:nvGraphicFramePr>
        <p:xfrm>
          <a:off x="3144313" y="1551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{1F1C817A-2097-4928-88B4-06273C3110F2}</a:tableStyleId>
              </a:tblPr>
              <a:tblGrid>
                <a:gridCol w="1209575"/>
                <a:gridCol w="1224875"/>
                <a:gridCol w="1791600"/>
                <a:gridCol w="929600"/>
              </a:tblGrid>
              <a:tr h="474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Penne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Spaghetti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Delifrance Inspired Lobster Filling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Others…</a:t>
                      </a:r>
                      <a:endParaRPr u="sng"/>
                    </a:p>
                  </a:txBody>
                  <a:tcPr marT="91425" marB="91425" marR="91425" marL="91425"/>
                </a:tc>
              </a:tr>
              <a:tr h="8434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pesto paste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spaghetti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pesto paste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lobster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crabmeat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2088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mayo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220" name="Google Shape;220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0213" y="183675"/>
            <a:ext cx="6657975" cy="109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-388620" lvl="0" marL="457200" rtl="0" algn="l">
              <a:spcBef>
                <a:spcPts val="0"/>
              </a:spcBef>
              <a:spcAft>
                <a:spcPts val="0"/>
              </a:spcAft>
              <a:buSzPct val="100000"/>
              <a:buAutoNum type="arabicParenR"/>
            </a:pPr>
            <a:r>
              <a:rPr lang="en"/>
              <a:t>Mood -&gt; Recipes</a:t>
            </a:r>
            <a:endParaRPr/>
          </a:p>
        </p:txBody>
      </p:sp>
      <p:sp>
        <p:nvSpPr>
          <p:cNvPr id="63" name="Google Shape;63;p14"/>
          <p:cNvSpPr txBox="1"/>
          <p:nvPr>
            <p:ph idx="1" type="body"/>
          </p:nvPr>
        </p:nvSpPr>
        <p:spPr>
          <a:xfrm>
            <a:off x="311700" y="1152475"/>
            <a:ext cx="8520600" cy="392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Me: </a:t>
            </a:r>
            <a:r>
              <a:rPr lang="en"/>
              <a:t>What do you want for dinner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Her: What do you want for dinner ?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Me: Anything, what do you prefer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Her: Anything also…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Me: Some Chinese dumplings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Her: </a:t>
            </a:r>
            <a:r>
              <a:rPr lang="en">
                <a:solidFill>
                  <a:srgbClr val="FF0000"/>
                </a:solidFill>
              </a:rPr>
              <a:t>Nooooo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Me: Some burgers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Her: </a:t>
            </a:r>
            <a:r>
              <a:rPr lang="en">
                <a:solidFill>
                  <a:srgbClr val="FF0000"/>
                </a:solidFill>
              </a:rPr>
              <a:t>Nooooo</a:t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Me: Something Italian ?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en"/>
              <a:t>Her: Sure !</a:t>
            </a:r>
            <a:endParaRPr/>
          </a:p>
        </p:txBody>
      </p:sp>
      <p:pic>
        <p:nvPicPr>
          <p:cNvPr descr="cartoon couples quarrelling over what's for dinner" id="64" name="Google Shape;64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5422" y="445022"/>
            <a:ext cx="3736600" cy="373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2"/>
          <p:cNvSpPr txBox="1"/>
          <p:nvPr>
            <p:ph type="title"/>
          </p:nvPr>
        </p:nvSpPr>
        <p:spPr>
          <a:xfrm>
            <a:off x="311700" y="445025"/>
            <a:ext cx="285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Search</a:t>
            </a:r>
            <a:endParaRPr/>
          </a:p>
        </p:txBody>
      </p:sp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8225" y="1017725"/>
            <a:ext cx="6750390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Reranking (Reciprocal Rank Fusion)</a:t>
            </a:r>
            <a:endParaRPr/>
          </a:p>
        </p:txBody>
      </p:sp>
      <p:pic>
        <p:nvPicPr>
          <p:cNvPr id="232" name="Google Shape;23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3688" y="1116550"/>
            <a:ext cx="353662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Want to reduce the search space</a:t>
            </a:r>
            <a:endParaRPr/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39817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Self-querying retriever</a:t>
            </a:r>
            <a:endParaRPr/>
          </a:p>
        </p:txBody>
      </p:sp>
      <p:sp>
        <p:nvSpPr>
          <p:cNvPr id="76" name="Google Shape;76;p16"/>
          <p:cNvSpPr txBox="1"/>
          <p:nvPr/>
        </p:nvSpPr>
        <p:spPr>
          <a:xfrm>
            <a:off x="311700" y="4594800"/>
            <a:ext cx="8307600" cy="54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3"/>
              </a:rPr>
              <a:t>RAGcipe - Self_querying_retriever.ipynb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-"/>
            </a:pPr>
            <a:r>
              <a:rPr lang="en" sz="1100" u="sng">
                <a:solidFill>
                  <a:schemeClr val="hlink"/>
                </a:solidFill>
                <a:hlinkClick r:id="rId4"/>
              </a:rPr>
              <a:t>https://python.langchain.com/docs/modules/data_connection/retrievers/self_query/</a:t>
            </a:r>
            <a:r>
              <a:rPr lang="en" sz="1100">
                <a:solidFill>
                  <a:schemeClr val="dk1"/>
                </a:solidFill>
              </a:rPr>
              <a:t> </a:t>
            </a:r>
            <a:endParaRPr sz="1100">
              <a:solidFill>
                <a:schemeClr val="dk1"/>
              </a:solidFill>
            </a:endParaRPr>
          </a:p>
        </p:txBody>
      </p:sp>
      <p:pic>
        <p:nvPicPr>
          <p:cNvPr id="77" name="Google Shape;77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017725"/>
            <a:ext cx="8839204" cy="2757935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311700" y="3729700"/>
            <a:ext cx="55626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Reduces search space before performing semantic search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oose recipe from ingredients" id="83" name="Google Shape;83;p17"/>
          <p:cNvPicPr preferRelativeResize="0"/>
          <p:nvPr/>
        </p:nvPicPr>
        <p:blipFill>
          <a:blip r:embed="rId3">
            <a:alphaModFix amt="33000"/>
          </a:blip>
          <a:stretch>
            <a:fillRect/>
          </a:stretch>
        </p:blipFill>
        <p:spPr>
          <a:xfrm>
            <a:off x="-238712" y="-2238955"/>
            <a:ext cx="9621425" cy="9621425"/>
          </a:xfrm>
          <a:prstGeom prst="rect">
            <a:avLst/>
          </a:prstGeom>
          <a:noFill/>
          <a:ln>
            <a:noFill/>
          </a:ln>
        </p:spPr>
      </p:pic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Ingredients -&gt; Recipes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2) </a:t>
            </a:r>
            <a:r>
              <a:rPr lang="en"/>
              <a:t>Ingredients -&gt; Recipes</a:t>
            </a:r>
            <a:endParaRPr/>
          </a:p>
        </p:txBody>
      </p:sp>
      <p:pic>
        <p:nvPicPr>
          <p:cNvPr descr="fridge with expiring ingredients" id="90" name="Google Shape;9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9258" y="1538751"/>
            <a:ext cx="2751725" cy="275172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 txBox="1"/>
          <p:nvPr/>
        </p:nvSpPr>
        <p:spPr>
          <a:xfrm>
            <a:off x="562425" y="1496963"/>
            <a:ext cx="4685400" cy="3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Problem Statement: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Want to clear the fridge (Expiring food)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Craving for a particular ingredient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2"/>
                </a:solidFill>
              </a:rPr>
              <a:t>Approach</a:t>
            </a:r>
            <a:endParaRPr sz="1800"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Shortlist recipes based on ingredients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Exact keyword search</a:t>
            </a:r>
            <a:endParaRPr sz="1800">
              <a:solidFill>
                <a:schemeClr val="dk2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sz="1800">
                <a:solidFill>
                  <a:schemeClr val="dk2"/>
                </a:solidFill>
              </a:rPr>
              <a:t>Semantic search</a:t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9"/>
          <p:cNvSpPr/>
          <p:nvPr/>
        </p:nvSpPr>
        <p:spPr>
          <a:xfrm>
            <a:off x="4389925" y="1729450"/>
            <a:ext cx="4653900" cy="31053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9"/>
          <p:cNvSpPr txBox="1"/>
          <p:nvPr/>
        </p:nvSpPr>
        <p:spPr>
          <a:xfrm>
            <a:off x="311700" y="1117125"/>
            <a:ext cx="4231200" cy="4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u="sng">
                <a:solidFill>
                  <a:schemeClr val="dk2"/>
                </a:solidFill>
              </a:rPr>
              <a:t>Exact Keyword Search</a:t>
            </a:r>
            <a:endParaRPr u="sng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Prioritise </a:t>
            </a:r>
            <a:r>
              <a:rPr b="1" lang="en">
                <a:solidFill>
                  <a:schemeClr val="dk2"/>
                </a:solidFill>
              </a:rPr>
              <a:t>i</a:t>
            </a:r>
            <a:r>
              <a:rPr b="1" lang="en">
                <a:solidFill>
                  <a:schemeClr val="dk2"/>
                </a:solidFill>
              </a:rPr>
              <a:t>mportant</a:t>
            </a:r>
            <a:r>
              <a:rPr lang="en">
                <a:solidFill>
                  <a:schemeClr val="dk2"/>
                </a:solidFill>
              </a:rPr>
              <a:t> words</a:t>
            </a:r>
            <a:endParaRPr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Prawn ≠ {Crab, Mussels}</a:t>
            </a:r>
            <a:endParaRPr sz="13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Deprioritise </a:t>
            </a:r>
            <a:r>
              <a:rPr b="1" lang="en">
                <a:solidFill>
                  <a:schemeClr val="dk2"/>
                </a:solidFill>
              </a:rPr>
              <a:t>unimportant </a:t>
            </a:r>
            <a:r>
              <a:rPr lang="en">
                <a:solidFill>
                  <a:schemeClr val="dk2"/>
                </a:solidFill>
              </a:rPr>
              <a:t>words</a:t>
            </a:r>
            <a:endParaRPr>
              <a:solidFill>
                <a:schemeClr val="dk2"/>
              </a:solidFill>
            </a:endParaRPr>
          </a:p>
          <a:p>
            <a:pPr indent="-31115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300"/>
              <a:buChar char="-"/>
            </a:pPr>
            <a:r>
              <a:rPr lang="en" sz="1300">
                <a:solidFill>
                  <a:schemeClr val="dk2"/>
                </a:solidFill>
              </a:rPr>
              <a:t>Salt</a:t>
            </a:r>
            <a:endParaRPr sz="1300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BM25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u="sng">
                <a:solidFill>
                  <a:schemeClr val="dk2"/>
                </a:solidFill>
              </a:rPr>
              <a:t>Semantic Search</a:t>
            </a:r>
            <a:endParaRPr u="sng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“Fuzzy” search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Similar meaning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Pasta ≈ {Spaghetti, Penne, Linguine}</a:t>
            </a:r>
            <a:endParaRPr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2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-"/>
            </a:pPr>
            <a:r>
              <a:rPr lang="en" u="sng">
                <a:solidFill>
                  <a:schemeClr val="dk2"/>
                </a:solidFill>
              </a:rPr>
              <a:t>Reranking</a:t>
            </a:r>
            <a:endParaRPr u="sng"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Enable both exact and fuzzy search</a:t>
            </a:r>
            <a:endParaRPr>
              <a:solidFill>
                <a:schemeClr val="dk2"/>
              </a:solidFill>
            </a:endParaRPr>
          </a:p>
          <a:p>
            <a: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-"/>
            </a:pPr>
            <a:r>
              <a:rPr lang="en">
                <a:solidFill>
                  <a:schemeClr val="dk2"/>
                </a:solidFill>
              </a:rPr>
              <a:t>Rerank: </a:t>
            </a:r>
            <a:r>
              <a:rPr lang="en" u="sng">
                <a:solidFill>
                  <a:schemeClr val="hlink"/>
                </a:solidFill>
                <a:hlinkClick r:id="rId3"/>
              </a:rPr>
              <a:t>Reciprocal Rank Fusion (RRF)</a:t>
            </a:r>
            <a:endParaRPr>
              <a:solidFill>
                <a:schemeClr val="dk2"/>
              </a:solidFill>
            </a:endParaRPr>
          </a:p>
        </p:txBody>
      </p:sp>
      <p:pic>
        <p:nvPicPr>
          <p:cNvPr id="98" name="Google Shape;98;p19"/>
          <p:cNvPicPr preferRelativeResize="0"/>
          <p:nvPr/>
        </p:nvPicPr>
        <p:blipFill rotWithShape="1">
          <a:blip r:embed="rId4">
            <a:alphaModFix/>
          </a:blip>
          <a:srcRect b="0" l="20388" r="0" t="0"/>
          <a:stretch/>
        </p:blipFill>
        <p:spPr>
          <a:xfrm>
            <a:off x="1813850" y="2478075"/>
            <a:ext cx="2333150" cy="4730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9"/>
          <p:cNvSpPr txBox="1"/>
          <p:nvPr>
            <p:ph type="title"/>
          </p:nvPr>
        </p:nvSpPr>
        <p:spPr>
          <a:xfrm>
            <a:off x="311700" y="445025"/>
            <a:ext cx="3354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 Retrievers</a:t>
            </a:r>
            <a:endParaRPr/>
          </a:p>
        </p:txBody>
      </p:sp>
      <p:sp>
        <p:nvSpPr>
          <p:cNvPr id="100" name="Google Shape;100;p19"/>
          <p:cNvSpPr/>
          <p:nvPr/>
        </p:nvSpPr>
        <p:spPr>
          <a:xfrm>
            <a:off x="5763625" y="445025"/>
            <a:ext cx="1935000" cy="2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Ingredient List</a:t>
            </a:r>
            <a:endParaRPr/>
          </a:p>
        </p:txBody>
      </p:sp>
      <p:sp>
        <p:nvSpPr>
          <p:cNvPr id="101" name="Google Shape;101;p19"/>
          <p:cNvSpPr/>
          <p:nvPr/>
        </p:nvSpPr>
        <p:spPr>
          <a:xfrm>
            <a:off x="4572000" y="1994800"/>
            <a:ext cx="1935000" cy="2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BM25 retrieval</a:t>
            </a:r>
            <a:endParaRPr/>
          </a:p>
        </p:txBody>
      </p:sp>
      <p:sp>
        <p:nvSpPr>
          <p:cNvPr id="102" name="Google Shape;102;p19"/>
          <p:cNvSpPr/>
          <p:nvPr/>
        </p:nvSpPr>
        <p:spPr>
          <a:xfrm>
            <a:off x="6897300" y="2060713"/>
            <a:ext cx="1935000" cy="2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Semantic Search</a:t>
            </a:r>
            <a:endParaRPr/>
          </a:p>
        </p:txBody>
      </p:sp>
      <p:sp>
        <p:nvSpPr>
          <p:cNvPr id="103" name="Google Shape;103;p19"/>
          <p:cNvSpPr/>
          <p:nvPr/>
        </p:nvSpPr>
        <p:spPr>
          <a:xfrm>
            <a:off x="5763625" y="3676400"/>
            <a:ext cx="1935000" cy="2406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Reranking</a:t>
            </a:r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5763625" y="685625"/>
            <a:ext cx="19350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Penne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Prawn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Salt</a:t>
            </a:r>
            <a:endParaRPr/>
          </a:p>
        </p:txBody>
      </p:sp>
      <p:sp>
        <p:nvSpPr>
          <p:cNvPr id="105" name="Google Shape;105;p19"/>
          <p:cNvSpPr/>
          <p:nvPr/>
        </p:nvSpPr>
        <p:spPr>
          <a:xfrm>
            <a:off x="4572000" y="2235350"/>
            <a:ext cx="19350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Recipe 11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1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88</a:t>
            </a:r>
            <a:endParaRPr/>
          </a:p>
        </p:txBody>
      </p:sp>
      <p:sp>
        <p:nvSpPr>
          <p:cNvPr id="106" name="Google Shape;106;p19"/>
          <p:cNvSpPr/>
          <p:nvPr/>
        </p:nvSpPr>
        <p:spPr>
          <a:xfrm>
            <a:off x="6897300" y="2301313"/>
            <a:ext cx="19350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Recipe </a:t>
            </a:r>
            <a:r>
              <a:rPr b="1" lang="en">
                <a:solidFill>
                  <a:schemeClr val="dk1"/>
                </a:solidFill>
              </a:rPr>
              <a:t>11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99</a:t>
            </a:r>
            <a:endParaRPr/>
          </a:p>
        </p:txBody>
      </p:sp>
      <p:sp>
        <p:nvSpPr>
          <p:cNvPr id="107" name="Google Shape;107;p19"/>
          <p:cNvSpPr/>
          <p:nvPr/>
        </p:nvSpPr>
        <p:spPr>
          <a:xfrm>
            <a:off x="5763625" y="3917000"/>
            <a:ext cx="1935000" cy="80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b="1" lang="en"/>
              <a:t>Recipe </a:t>
            </a:r>
            <a:r>
              <a:rPr b="1" lang="en">
                <a:solidFill>
                  <a:schemeClr val="dk1"/>
                </a:solidFill>
              </a:rPr>
              <a:t>11</a:t>
            </a:r>
            <a:endParaRPr b="1"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2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AutoNum type="arabicPeriod"/>
            </a:pPr>
            <a:r>
              <a:rPr lang="en"/>
              <a:t>Recipe 1</a:t>
            </a:r>
            <a:endParaRPr/>
          </a:p>
        </p:txBody>
      </p:sp>
      <p:cxnSp>
        <p:nvCxnSpPr>
          <p:cNvPr id="108" name="Google Shape;108;p19"/>
          <p:cNvCxnSpPr>
            <a:stCxn id="104" idx="2"/>
            <a:endCxn id="101" idx="0"/>
          </p:cNvCxnSpPr>
          <p:nvPr/>
        </p:nvCxnSpPr>
        <p:spPr>
          <a:xfrm flipH="1">
            <a:off x="5539525" y="1492625"/>
            <a:ext cx="1191600" cy="502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9" name="Google Shape;109;p19"/>
          <p:cNvCxnSpPr>
            <a:stCxn id="104" idx="2"/>
            <a:endCxn id="102" idx="0"/>
          </p:cNvCxnSpPr>
          <p:nvPr/>
        </p:nvCxnSpPr>
        <p:spPr>
          <a:xfrm>
            <a:off x="6731125" y="1492625"/>
            <a:ext cx="11337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0" name="Google Shape;110;p19"/>
          <p:cNvCxnSpPr>
            <a:stCxn id="105" idx="2"/>
            <a:endCxn id="103" idx="0"/>
          </p:cNvCxnSpPr>
          <p:nvPr/>
        </p:nvCxnSpPr>
        <p:spPr>
          <a:xfrm>
            <a:off x="5539500" y="3042350"/>
            <a:ext cx="1191600" cy="634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1" name="Google Shape;111;p19"/>
          <p:cNvCxnSpPr>
            <a:stCxn id="106" idx="2"/>
            <a:endCxn id="103" idx="0"/>
          </p:cNvCxnSpPr>
          <p:nvPr/>
        </p:nvCxnSpPr>
        <p:spPr>
          <a:xfrm flipH="1">
            <a:off x="6731100" y="3108313"/>
            <a:ext cx="11337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2" name="Google Shape;112;p19"/>
          <p:cNvSpPr txBox="1"/>
          <p:nvPr/>
        </p:nvSpPr>
        <p:spPr>
          <a:xfrm>
            <a:off x="4256575" y="1435475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Ensemble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0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Exact Keyword Search</a:t>
            </a:r>
            <a:r>
              <a:rPr lang="en"/>
              <a:t> &gt; Semantic Search</a:t>
            </a:r>
            <a:endParaRPr/>
          </a:p>
        </p:txBody>
      </p:sp>
      <p:graphicFrame>
        <p:nvGraphicFramePr>
          <p:cNvPr id="118" name="Google Shape;118;p20"/>
          <p:cNvGraphicFramePr/>
          <p:nvPr/>
        </p:nvGraphicFramePr>
        <p:xfrm>
          <a:off x="36766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{1F1C817A-2097-4928-88B4-06273C3110F2}</a:tableStyleId>
              </a:tblPr>
              <a:tblGrid>
                <a:gridCol w="1209575"/>
                <a:gridCol w="1224875"/>
                <a:gridCol w="1791600"/>
                <a:gridCol w="929600"/>
              </a:tblGrid>
              <a:tr h="7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Penne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Spaghetti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Delifrance Inspired Lobster Filling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Others…</a:t>
                      </a:r>
                      <a:endParaRPr u="sng"/>
                    </a:p>
                  </a:txBody>
                  <a:tcPr marT="91425" marB="91425" marR="91425" marL="91425"/>
                </a:tc>
              </a:tr>
              <a:tr h="13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</a:t>
                      </a:r>
                      <a:r>
                        <a:rPr b="1" lang="en"/>
                        <a:t>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penne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pesto paste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rgbClr val="FF0000"/>
                          </a:solidFill>
                        </a:rPr>
                        <a:t>spaghetti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pesto paste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lobster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crabmeat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</a:t>
                      </a:r>
                      <a:r>
                        <a:rPr b="1" lang="en">
                          <a:solidFill>
                            <a:schemeClr val="dk1"/>
                          </a:solidFill>
                        </a:rPr>
                        <a:t>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mayo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19" name="Google Shape;119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42200"/>
            <a:ext cx="3371850" cy="3886994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20"/>
          <p:cNvSpPr txBox="1"/>
          <p:nvPr/>
        </p:nvSpPr>
        <p:spPr>
          <a:xfrm>
            <a:off x="152400" y="736988"/>
            <a:ext cx="44418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Penne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1"/>
          <p:cNvSpPr txBox="1"/>
          <p:nvPr>
            <p:ph type="title"/>
          </p:nvPr>
        </p:nvSpPr>
        <p:spPr>
          <a:xfrm>
            <a:off x="311700" y="15927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lang="en"/>
              <a:t>Exact Keyword Search &lt; </a:t>
            </a:r>
            <a:r>
              <a:rPr b="1" lang="en"/>
              <a:t>Semantic Search</a:t>
            </a:r>
            <a:endParaRPr b="1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aphicFrame>
        <p:nvGraphicFramePr>
          <p:cNvPr id="126" name="Google Shape;126;p21"/>
          <p:cNvGraphicFramePr/>
          <p:nvPr/>
        </p:nvGraphicFramePr>
        <p:xfrm>
          <a:off x="3676650" y="1017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{1F1C817A-2097-4928-88B4-06273C3110F2}</a:tableStyleId>
              </a:tblPr>
              <a:tblGrid>
                <a:gridCol w="1209575"/>
                <a:gridCol w="1224875"/>
                <a:gridCol w="1791600"/>
                <a:gridCol w="929600"/>
              </a:tblGrid>
              <a:tr h="7499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Penne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Prawn Pesto Spaghetti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Delifrance Inspired Lobster Filling</a:t>
                      </a:r>
                      <a:endParaRPr u="sng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 u="sng"/>
                        <a:t>Others…</a:t>
                      </a:r>
                      <a:endParaRPr u="sng"/>
                    </a:p>
                  </a:txBody>
                  <a:tcPr marT="91425" marB="91425" marR="91425" marL="91425"/>
                </a:tc>
              </a:tr>
              <a:tr h="1333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penne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pesto paste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spaghetti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pesto paste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/>
                        <a:t>prawns</a:t>
                      </a:r>
                      <a:endParaRPr b="1"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/>
                        <a:t>lobster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crabmeat</a:t>
                      </a:r>
                      <a:endParaRPr/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/>
                        <a:t>tuna</a:t>
                      </a:r>
                      <a:endParaRPr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  <a:tr h="152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pepper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herbs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chilli powder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garlic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olive oil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butter</a:t>
                      </a:r>
                      <a:endParaRPr b="1"/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mayo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onion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chili powder</a:t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dk1"/>
                        </a:buClr>
                        <a:buSzPts val="1100"/>
                        <a:buFont typeface="Arial"/>
                        <a:buNone/>
                      </a:pPr>
                      <a:r>
                        <a:t/>
                      </a:r>
                      <a:endParaRPr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">
                          <a:solidFill>
                            <a:schemeClr val="dk1"/>
                          </a:solidFill>
                        </a:rPr>
                        <a:t>salt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dk1"/>
                          </a:solidFill>
                        </a:rPr>
                        <a:t>… </a:t>
                      </a:r>
                      <a:endParaRPr b="1">
                        <a:solidFill>
                          <a:schemeClr val="dk1"/>
                        </a:solidFill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98700"/>
            <a:ext cx="3371850" cy="3893794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152400" y="737000"/>
            <a:ext cx="3372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Pasta ≈ {Spaghetti, Penne, Linguine}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